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833" r:id="rId2"/>
    <p:sldId id="256" r:id="rId3"/>
    <p:sldId id="835" r:id="rId4"/>
    <p:sldId id="257" r:id="rId5"/>
    <p:sldId id="268" r:id="rId6"/>
    <p:sldId id="267" r:id="rId7"/>
    <p:sldId id="298" r:id="rId8"/>
    <p:sldId id="534" r:id="rId9"/>
    <p:sldId id="303" r:id="rId10"/>
    <p:sldId id="530" r:id="rId11"/>
    <p:sldId id="301" r:id="rId12"/>
    <p:sldId id="832" r:id="rId13"/>
    <p:sldId id="300" r:id="rId14"/>
    <p:sldId id="529" r:id="rId15"/>
    <p:sldId id="542" r:id="rId16"/>
    <p:sldId id="834" r:id="rId17"/>
    <p:sldId id="538" r:id="rId1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FEA29C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1"/>
    <p:restoredTop sz="94643"/>
  </p:normalViewPr>
  <p:slideViewPr>
    <p:cSldViewPr snapToGrid="0" snapToObjects="1">
      <p:cViewPr varScale="1">
        <p:scale>
          <a:sx n="137" d="100"/>
          <a:sy n="137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43104-EE1D-B84B-A7E3-2D0317D97D8A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0340A-47E2-0641-8A9B-B5BEBDC75D4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691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C8D2-56F4-8547-AC71-CCC51B9C9BB7}" type="slidenum">
              <a:rPr lang="fi-FI" smtClean="0"/>
              <a:t>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51699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0525" y="685800"/>
            <a:ext cx="6229350" cy="3505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810D-C5C5-764B-8557-477179ADC7B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0525" y="685800"/>
            <a:ext cx="6229350" cy="3505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810D-C5C5-764B-8557-477179ADC7B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928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0525" y="685800"/>
            <a:ext cx="6229350" cy="3505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810D-C5C5-764B-8557-477179ADC7B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9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A9C0-B466-3B49-9730-6747731C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3D123-A457-3241-8D10-9A27DD6C3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A9B43-DCE4-314C-93EE-B49415BAF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BCB91-0187-884D-B931-BE95EB3D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E4E8E-0767-144C-A08F-C9DD82ABA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7079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3612-7A1C-ED4F-B36F-C3BD7A12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33C93-3FCE-5748-B1DD-DF91A014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2DCF9-BE72-874E-9208-7D2CB6F2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7116A-7A9C-C647-886B-DE2E7DD8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5E70E-55B2-1D40-9ED3-A25D4E19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518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EBA24-1742-1242-8DBA-42C721CA37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4C0D3-E300-DC42-838A-8578A8302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EAA4A-ABBF-A949-BE85-032AEAD3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D65D7-3201-BC42-857E-71481976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9343C-2C10-FF42-833E-33180494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20855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289" y="144517"/>
            <a:ext cx="9448800" cy="10972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>
                <a:solidFill>
                  <a:schemeClr val="bg1"/>
                </a:solidFill>
                <a:ea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1"/>
            <a:ext cx="10972800" cy="376396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ea typeface="Calibri"/>
              </a:defRPr>
            </a:lvl1pPr>
            <a:lvl2pPr>
              <a:defRPr>
                <a:ea typeface="Calibri"/>
              </a:defRPr>
            </a:lvl2pPr>
            <a:lvl3pPr>
              <a:defRPr>
                <a:ea typeface="Calibri"/>
              </a:defRPr>
            </a:lvl3pPr>
            <a:lvl4pPr>
              <a:defRPr>
                <a:ea typeface="Calibri"/>
              </a:defRPr>
            </a:lvl4pPr>
            <a:lvl5pPr>
              <a:defRPr>
                <a:ea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9408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>
              <a:defRPr/>
            </a:pPr>
            <a:fld id="{49759BF3-07C0-CA49-99B3-BBC805932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3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6945-4D54-F945-8B94-E5A75233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5A3E4-E39D-DD42-A8F6-8C514A24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D49C5-4BB0-2D43-B0C8-CCBADA79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C64DC-6C50-F246-94A3-65110025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714E1-A8D1-3749-AF5A-16D674CD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1696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9F82-773A-284E-B005-9E18FA8D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1E26A-8C5F-054F-B111-7694C71AD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623D5-8A91-2744-8257-2ABC31AE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F4F79-7D63-7A48-9535-F23CBE4B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6092D-B21F-6C48-B43F-3CB7830B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82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7854-8D80-B148-8E56-89AD3D6F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7C2A-065C-D344-B247-17A90D500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B7170-5BF4-3942-9989-9EBAE3782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15BCA-3B94-544A-B66B-92177CEE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5C5E5-974D-9245-A519-7CD373DF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35A5B-483D-CE48-8E94-87B1E31E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907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50CB-A4E3-984A-A0D5-A83C7E61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0B0E1-D650-6D4D-83EF-B350DC928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F933F-9055-6C4A-A17F-DF922389F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50C5F-9E85-3A41-A4F2-5F14D180D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77BC4-66A2-5E4A-B100-E9EFFC8B2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1F25C-E0B3-B04C-9CEE-E83A50FD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5DFB7-11D5-E24D-AFB1-272869AD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8D7235-D87E-8D4C-BE0A-6D5F1905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021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D827-7B9B-EB4E-B8E6-B6B30A3B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34762-7A54-4640-8331-7CF43FF8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D591D-70D5-5147-A3F3-930D5A47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7D3BD-29C4-CF4A-B99B-081D9859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671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1B30E-C25D-2341-A2AF-A85EFC9D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92FA7-8D4D-3C4B-A3F9-E830D80A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FCCF7-56A8-2949-B1B0-BD25E49A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733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0D6D-EFC4-374A-8696-DE3C6E3A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A6267-4D15-2249-89B7-CF42C73AC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B161-1DDE-B24C-9C81-83DDECACD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D515-0D51-A746-8201-264F7613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EDD9E-2D53-6847-AA1D-FDCFE04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35B6C-58E7-354C-BEF3-23DFD8E9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4101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CA7E-ACB3-4E48-A59D-E01FB4B5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DC26B-9B06-E44B-858A-47A641641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2F71B-6B3F-6243-BB0A-F5DBAE3EF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3C2B1-506C-DC48-A0BE-D1CF303D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0C9CA-42F8-F244-ADFE-ECECC33F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71B1D-94EB-B94D-9555-9A9A9DCC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1355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A83E6-FC8F-C147-889F-17C81E75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F2B2A-1BBE-2842-81F0-505F375EB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B5FBC-45E6-B149-A8F4-4E5971071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4063A-04F7-4645-8B91-832DC6A9950F}" type="datetimeFigureOut">
              <a:rPr lang="fi-FI" smtClean="0"/>
              <a:t>16.12.2020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E20B8-2F69-6743-9555-7CA9D589A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334-2FB5-4D4B-AB01-9A55E4382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36C49-C84C-1344-9AA1-D2CD6337659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6692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933E8-A3A4-3A4E-9ADF-4C2D40F2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COVID-19 Host Genetics Initiative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14226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82880" y="182881"/>
            <a:ext cx="5125720" cy="974626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 gene cluster on </a:t>
            </a:r>
            <a:br>
              <a:rPr lang="en-US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chromosome 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A29D3-7DAC-534A-B6ED-D04F95EFA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588"/>
            <a:ext cx="6050782" cy="5046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920AB-D0A0-1C45-BF0E-F23AC3845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942" y="182881"/>
            <a:ext cx="1901502" cy="4848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FB67FF-F7AC-6648-94D1-9BEE1B3FED6E}"/>
              </a:ext>
            </a:extLst>
          </p:cNvPr>
          <p:cNvSpPr/>
          <p:nvPr/>
        </p:nvSpPr>
        <p:spPr>
          <a:xfrm>
            <a:off x="6913621" y="2859933"/>
            <a:ext cx="52881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 cluster encoding antiviral restriction enzyme activators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Modest associations to reduced platelet count (UKBB) and chronic lymphocytic leukemia (protective) reported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i-FI" sz="2400" dirty="0"/>
              <a:t>Top SNP </a:t>
            </a:r>
            <a:r>
              <a:rPr lang="en-US" sz="2400" dirty="0"/>
              <a:t>rs2269899</a:t>
            </a:r>
          </a:p>
          <a:p>
            <a:r>
              <a:rPr lang="fi-FI" sz="2400" dirty="0"/>
              <a:t>	</a:t>
            </a:r>
            <a:r>
              <a:rPr lang="fi-FI" sz="2400" dirty="0" err="1"/>
              <a:t>Beta</a:t>
            </a:r>
            <a:r>
              <a:rPr lang="fi-FI" sz="2400" dirty="0"/>
              <a:t>= .12, p=5.3e-9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690B0-0A6C-734E-959F-844324E68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1" y="710945"/>
            <a:ext cx="5105823" cy="1937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F5448-CAC8-E34D-A733-0D975B164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161" y="166668"/>
            <a:ext cx="1449710" cy="5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C25496-14F1-E743-AFBE-9CF7AE6F1738}"/>
              </a:ext>
            </a:extLst>
          </p:cNvPr>
          <p:cNvSpPr txBox="1"/>
          <p:nvPr/>
        </p:nvSpPr>
        <p:spPr>
          <a:xfrm>
            <a:off x="8843706" y="240656"/>
            <a:ext cx="8905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b="1" dirty="0" err="1"/>
              <a:t>Sept</a:t>
            </a:r>
            <a:r>
              <a:rPr lang="fi-FI" b="1" dirty="0"/>
              <a:t> 25</a:t>
            </a:r>
          </a:p>
        </p:txBody>
      </p:sp>
    </p:spTree>
    <p:extLst>
      <p:ext uri="{BB962C8B-B14F-4D97-AF65-F5344CB8AC3E}">
        <p14:creationId xmlns:p14="http://schemas.microsoft.com/office/powerpoint/2010/main" val="116354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452E-6B0B-474D-B96F-8E35033E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chromosome 19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8569-EB70-9F42-BC75-94750BE87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15063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4.7 Mb - rs2277732 lead of set of 4 tightly linked SNPs intronic to DPP9 (others: rs12610495, rs2109070, rs2109069)        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previously associated to ILD/IPF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10.3 Mb - 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rs74956615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SNP –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LD (r</a:t>
            </a:r>
            <a:r>
              <a:rPr lang="fi-FI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&gt; 0.8) to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SNPs,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TYK2:P1104A (rs34536443)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top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associations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going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on?</a:t>
            </a:r>
          </a:p>
        </p:txBody>
      </p:sp>
    </p:spTree>
    <p:extLst>
      <p:ext uri="{BB962C8B-B14F-4D97-AF65-F5344CB8AC3E}">
        <p14:creationId xmlns:p14="http://schemas.microsoft.com/office/powerpoint/2010/main" val="305922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FCAF-6AE5-F443-8246-D3E6FAE80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389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Variable numbers of variants available across studies,</a:t>
            </a:r>
            <a:br>
              <a:rPr lang="en-US" sz="2400" dirty="0"/>
            </a:br>
            <a:r>
              <a:rPr lang="en-US" sz="2400" dirty="0"/>
              <a:t>summary stats imputation necessary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8E60E-64CC-4047-A020-4100B6AD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4" y="2425572"/>
            <a:ext cx="6428066" cy="405714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1887BFC-3DF1-E34C-B8B1-1AD716DDC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125600"/>
              </p:ext>
            </p:extLst>
          </p:nvPr>
        </p:nvGraphicFramePr>
        <p:xfrm>
          <a:off x="7032752" y="2615184"/>
          <a:ext cx="4673601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2358">
                  <a:extLst>
                    <a:ext uri="{9D8B030D-6E8A-4147-A177-3AD203B41FA5}">
                      <a16:colId xmlns:a16="http://schemas.microsoft.com/office/drawing/2014/main" val="7479646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120197735"/>
                    </a:ext>
                  </a:extLst>
                </a:gridCol>
                <a:gridCol w="1016413">
                  <a:extLst>
                    <a:ext uri="{9D8B030D-6E8A-4147-A177-3AD203B41FA5}">
                      <a16:colId xmlns:a16="http://schemas.microsoft.com/office/drawing/2014/main" val="453901713"/>
                    </a:ext>
                  </a:extLst>
                </a:gridCol>
                <a:gridCol w="940420">
                  <a:extLst>
                    <a:ext uri="{9D8B030D-6E8A-4147-A177-3AD203B41FA5}">
                      <a16:colId xmlns:a16="http://schemas.microsoft.com/office/drawing/2014/main" val="3714882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RAVER1 3' UTR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TYK2 missense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KEAP1 3' UTR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68429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#CHR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15082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10317045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10352442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10486312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28750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rsid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rs74956615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rs34536443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rs45524632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40469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all_meta_N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86570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all_inv_var_meta_beta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70398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all_inv_var_meta_p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4.50E-09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5.25E-04</a:t>
                      </a:r>
                      <a:endParaRPr lang="en-US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4.62E-09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76581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02A0926-4457-CB4E-8A71-183A83DB1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780728"/>
              </p:ext>
            </p:extLst>
          </p:nvPr>
        </p:nvGraphicFramePr>
        <p:xfrm>
          <a:off x="7032752" y="4870704"/>
          <a:ext cx="4673601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2358">
                  <a:extLst>
                    <a:ext uri="{9D8B030D-6E8A-4147-A177-3AD203B41FA5}">
                      <a16:colId xmlns:a16="http://schemas.microsoft.com/office/drawing/2014/main" val="115466425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3433742960"/>
                    </a:ext>
                  </a:extLst>
                </a:gridCol>
                <a:gridCol w="1016413">
                  <a:extLst>
                    <a:ext uri="{9D8B030D-6E8A-4147-A177-3AD203B41FA5}">
                      <a16:colId xmlns:a16="http://schemas.microsoft.com/office/drawing/2014/main" val="3925080270"/>
                    </a:ext>
                  </a:extLst>
                </a:gridCol>
                <a:gridCol w="940420">
                  <a:extLst>
                    <a:ext uri="{9D8B030D-6E8A-4147-A177-3AD203B41FA5}">
                      <a16:colId xmlns:a16="http://schemas.microsoft.com/office/drawing/2014/main" val="27463149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all_meta_N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68852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all_inv_var_meta_beta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46370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all_inv_var_meta_p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9.47E-10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1.79E-10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4.62E-09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54684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342E770-FBD8-BA4C-90E9-E2A152F6F055}"/>
              </a:ext>
            </a:extLst>
          </p:cNvPr>
          <p:cNvSpPr txBox="1"/>
          <p:nvPr/>
        </p:nvSpPr>
        <p:spPr>
          <a:xfrm>
            <a:off x="7727884" y="4300255"/>
            <a:ext cx="3579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inserting missing results based on LD partners: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8200F-5B7F-F740-B90C-39B58175B9A1}"/>
              </a:ext>
            </a:extLst>
          </p:cNvPr>
          <p:cNvSpPr txBox="1"/>
          <p:nvPr/>
        </p:nvSpPr>
        <p:spPr>
          <a:xfrm>
            <a:off x="7032752" y="2084832"/>
            <a:ext cx="2372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B2 </a:t>
            </a:r>
            <a:r>
              <a:rPr lang="en-US" sz="1400" dirty="0" err="1"/>
              <a:t>chr</a:t>
            </a:r>
            <a:r>
              <a:rPr lang="en-US" sz="1400" dirty="0"/>
              <a:t> 19 10.3 Mb association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C77E1F-1B3B-7445-A2B4-A7C19E7D5DE4}"/>
              </a:ext>
            </a:extLst>
          </p:cNvPr>
          <p:cNvSpPr txBox="1"/>
          <p:nvPr/>
        </p:nvSpPr>
        <p:spPr>
          <a:xfrm>
            <a:off x="1982216" y="2084832"/>
            <a:ext cx="3545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Numbers of available variants per study differ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CEF2E-90F1-7E4B-AAF7-8F44AA13EA77}"/>
              </a:ext>
            </a:extLst>
          </p:cNvPr>
          <p:cNvSpPr txBox="1"/>
          <p:nvPr/>
        </p:nvSpPr>
        <p:spPr>
          <a:xfrm>
            <a:off x="9638094" y="5892800"/>
            <a:ext cx="2068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^ not updated with latest data</a:t>
            </a:r>
          </a:p>
        </p:txBody>
      </p:sp>
    </p:spTree>
    <p:extLst>
      <p:ext uri="{BB962C8B-B14F-4D97-AF65-F5344CB8AC3E}">
        <p14:creationId xmlns:p14="http://schemas.microsoft.com/office/powerpoint/2010/main" val="189382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452E-6B0B-474D-B96F-8E35033E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TYK2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30B85-51FA-7B4C-9677-8A7137D947CF}"/>
              </a:ext>
            </a:extLst>
          </p:cNvPr>
          <p:cNvSpPr txBox="1"/>
          <p:nvPr/>
        </p:nvSpPr>
        <p:spPr>
          <a:xfrm>
            <a:off x="1404257" y="1533071"/>
            <a:ext cx="85055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		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AITD		RA		</a:t>
            </a:r>
            <a:r>
              <a:rPr lang="en-US" sz="2800" dirty="0">
                <a:solidFill>
                  <a:srgbClr val="C00000"/>
                </a:solidFill>
              </a:rPr>
              <a:t>corrected B2</a:t>
            </a:r>
          </a:p>
          <a:p>
            <a:r>
              <a:rPr lang="en-US" sz="2800" dirty="0"/>
              <a:t>rs74956615		2.2x10</a:t>
            </a:r>
            <a:r>
              <a:rPr lang="en-US" sz="2800" baseline="30000" dirty="0"/>
              <a:t>-19</a:t>
            </a:r>
            <a:r>
              <a:rPr lang="en-US" sz="2800" dirty="0"/>
              <a:t>	1.0x10</a:t>
            </a:r>
            <a:r>
              <a:rPr lang="en-US" sz="2800" baseline="30000" dirty="0"/>
              <a:t>-12</a:t>
            </a:r>
            <a:r>
              <a:rPr lang="en-US" sz="2800" dirty="0"/>
              <a:t>	9.5x10</a:t>
            </a:r>
            <a:r>
              <a:rPr lang="en-US" sz="2800" baseline="30000" dirty="0"/>
              <a:t>-10</a:t>
            </a:r>
          </a:p>
          <a:p>
            <a:r>
              <a:rPr lang="en-US" sz="2800" dirty="0"/>
              <a:t>rs34536443		</a:t>
            </a:r>
            <a:r>
              <a:rPr lang="en-US" sz="2800" b="1" dirty="0"/>
              <a:t>1.7x10</a:t>
            </a:r>
            <a:r>
              <a:rPr lang="en-US" sz="2800" b="1" baseline="30000" dirty="0"/>
              <a:t>-23</a:t>
            </a:r>
            <a:r>
              <a:rPr lang="en-US" sz="2800" b="1" dirty="0"/>
              <a:t>	8.8x10</a:t>
            </a:r>
            <a:r>
              <a:rPr lang="en-US" sz="2800" b="1" baseline="30000" dirty="0"/>
              <a:t>-14	</a:t>
            </a:r>
            <a:r>
              <a:rPr lang="en-US" sz="2800" b="1" dirty="0"/>
              <a:t>1.8x10</a:t>
            </a:r>
            <a:r>
              <a:rPr lang="en-US" sz="2800" b="1" baseline="30000" dirty="0"/>
              <a:t>-10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CD3BD-FD59-F549-AF7A-2272333EE7C0}"/>
              </a:ext>
            </a:extLst>
          </p:cNvPr>
          <p:cNvSpPr txBox="1"/>
          <p:nvPr/>
        </p:nvSpPr>
        <p:spPr>
          <a:xfrm>
            <a:off x="488622" y="2499747"/>
            <a:ext cx="915635" cy="369332"/>
          </a:xfrm>
          <a:prstGeom prst="rect">
            <a:avLst/>
          </a:prstGeom>
          <a:solidFill>
            <a:srgbClr val="FF0000">
              <a:alpha val="76078"/>
            </a:srgb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P1104A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6E840-48F1-5548-9255-6D59EE22DF19}"/>
              </a:ext>
            </a:extLst>
          </p:cNvPr>
          <p:cNvSpPr txBox="1"/>
          <p:nvPr/>
        </p:nvSpPr>
        <p:spPr>
          <a:xfrm>
            <a:off x="1219057" y="3494315"/>
            <a:ext cx="9753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4% Ala allele is </a:t>
            </a:r>
            <a:r>
              <a:rPr lang="en-US" sz="2400" u="sng" dirty="0"/>
              <a:t>protective</a:t>
            </a:r>
            <a:r>
              <a:rPr lang="en-US" sz="2400" dirty="0"/>
              <a:t> in autoimmunity, confers </a:t>
            </a:r>
            <a:r>
              <a:rPr lang="en-US" sz="2400" u="sng" dirty="0"/>
              <a:t>risk</a:t>
            </a:r>
            <a:r>
              <a:rPr lang="en-US" sz="2400" dirty="0"/>
              <a:t> to severe COVID-19</a:t>
            </a:r>
          </a:p>
          <a:p>
            <a:endParaRPr lang="en-US" sz="2400" dirty="0"/>
          </a:p>
          <a:p>
            <a:r>
              <a:rPr lang="en-US" sz="2400" dirty="0"/>
              <a:t>Autoimmune hypothyroid &amp; rheumatoid arthritis results taken from </a:t>
            </a:r>
            <a:r>
              <a:rPr lang="en-US" sz="2400" dirty="0" err="1"/>
              <a:t>UKBB+FinnGen</a:t>
            </a:r>
            <a:r>
              <a:rPr lang="en-US" sz="2400" dirty="0"/>
              <a:t> meta-analysis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784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82880" y="182881"/>
            <a:ext cx="11501120" cy="48731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IFNAR2 / IL10RB / IFNAR1 on chromosome 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AE02F-FE8C-A047-A2D2-8946CA2D99C4}"/>
              </a:ext>
            </a:extLst>
          </p:cNvPr>
          <p:cNvSpPr/>
          <p:nvPr/>
        </p:nvSpPr>
        <p:spPr bwMode="auto">
          <a:xfrm>
            <a:off x="10691931" y="224288"/>
            <a:ext cx="1320800" cy="129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GillSan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2F6AB-D846-4245-9BF8-19F64670A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863522"/>
            <a:ext cx="6738664" cy="56198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52B7CC-CEE0-A84E-BC5A-65D659872B20}"/>
              </a:ext>
            </a:extLst>
          </p:cNvPr>
          <p:cNvSpPr/>
          <p:nvPr/>
        </p:nvSpPr>
        <p:spPr>
          <a:xfrm>
            <a:off x="6921544" y="1704467"/>
            <a:ext cx="509118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set of SNPs in LD within gene footprint of IFNAR2 including missense variant in (IFNAR2:F10V </a:t>
            </a:r>
            <a:r>
              <a:rPr lang="en-US" sz="2400" dirty="0"/>
              <a:t>rs1051393)</a:t>
            </a:r>
          </a:p>
          <a:p>
            <a:endParaRPr lang="en-US" sz="2400" dirty="0">
              <a:solidFill>
                <a:srgbClr val="17171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obvious colocalizing GWAS hits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7171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SNP rs13050728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Minor allele (35%) confers risk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Beta=0.16, p=1x10</a:t>
            </a:r>
            <a:r>
              <a:rPr lang="en-US" sz="2000" baseline="300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-13</a:t>
            </a:r>
          </a:p>
        </p:txBody>
      </p:sp>
    </p:spTree>
    <p:extLst>
      <p:ext uri="{BB962C8B-B14F-4D97-AF65-F5344CB8AC3E}">
        <p14:creationId xmlns:p14="http://schemas.microsoft.com/office/powerpoint/2010/main" val="119263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1BE89D-6C6F-CF44-947E-AFC1011D5137}"/>
              </a:ext>
            </a:extLst>
          </p:cNvPr>
          <p:cNvSpPr txBox="1"/>
          <p:nvPr/>
        </p:nvSpPr>
        <p:spPr>
          <a:xfrm>
            <a:off x="125432" y="89510"/>
            <a:ext cx="49439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COVID-19 SUSCEPTIBILITY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30K PCR positives vs population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03FBF-4DB6-3C4D-B406-0B772656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6" y="2374900"/>
            <a:ext cx="10744258" cy="372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71A00-1C93-EA44-8645-395936C45AEB}"/>
              </a:ext>
            </a:extLst>
          </p:cNvPr>
          <p:cNvSpPr txBox="1"/>
          <p:nvPr/>
        </p:nvSpPr>
        <p:spPr>
          <a:xfrm>
            <a:off x="6743274" y="3271094"/>
            <a:ext cx="50526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ABO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AD875-A95A-D045-A8B9-5C0674180760}"/>
              </a:ext>
            </a:extLst>
          </p:cNvPr>
          <p:cNvSpPr txBox="1"/>
          <p:nvPr/>
        </p:nvSpPr>
        <p:spPr>
          <a:xfrm>
            <a:off x="1289039" y="2634022"/>
            <a:ext cx="2141868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Chr3 severity locus – </a:t>
            </a:r>
          </a:p>
          <a:p>
            <a:r>
              <a:rPr lang="en-US" sz="1400" dirty="0"/>
              <a:t>Bleed-through from </a:t>
            </a:r>
          </a:p>
          <a:p>
            <a:r>
              <a:rPr lang="en-US" sz="1400" dirty="0"/>
              <a:t>inclusion of several severe </a:t>
            </a:r>
          </a:p>
          <a:p>
            <a:r>
              <a:rPr lang="en-US" sz="1400" dirty="0"/>
              <a:t>hospitalized cohorts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7ED97-250F-4F4B-9965-0E28E276C262}"/>
              </a:ext>
            </a:extLst>
          </p:cNvPr>
          <p:cNvSpPr txBox="1"/>
          <p:nvPr/>
        </p:nvSpPr>
        <p:spPr>
          <a:xfrm>
            <a:off x="4476829" y="1552002"/>
            <a:ext cx="160486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Novel susceptibility</a:t>
            </a:r>
          </a:p>
          <a:p>
            <a:r>
              <a:rPr lang="en-US" sz="1400" dirty="0"/>
              <a:t>association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5AD151-57B9-7E47-ADE0-7781C4763445}"/>
              </a:ext>
            </a:extLst>
          </p:cNvPr>
          <p:cNvCxnSpPr>
            <a:cxnSpLocks/>
          </p:cNvCxnSpPr>
          <p:nvPr/>
        </p:nvCxnSpPr>
        <p:spPr>
          <a:xfrm flipH="1">
            <a:off x="3430906" y="2052822"/>
            <a:ext cx="1795546" cy="2087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BE5C17-F8B8-0242-8BC9-A44044CD4609}"/>
              </a:ext>
            </a:extLst>
          </p:cNvPr>
          <p:cNvCxnSpPr>
            <a:cxnSpLocks/>
          </p:cNvCxnSpPr>
          <p:nvPr/>
        </p:nvCxnSpPr>
        <p:spPr>
          <a:xfrm>
            <a:off x="2198249" y="3588129"/>
            <a:ext cx="925951" cy="4123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FB3A74-6925-174B-82B3-75682A904C60}"/>
              </a:ext>
            </a:extLst>
          </p:cNvPr>
          <p:cNvSpPr txBox="1"/>
          <p:nvPr/>
        </p:nvSpPr>
        <p:spPr>
          <a:xfrm>
            <a:off x="6081692" y="360051"/>
            <a:ext cx="4943459" cy="25237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Novel association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 SNPs in tight LD (r</a:t>
            </a:r>
            <a:r>
              <a:rPr lang="en-US" baseline="30000" dirty="0"/>
              <a:t>2</a:t>
            </a:r>
            <a:r>
              <a:rPr lang="en-US" dirty="0"/>
              <a:t>&gt;0.9)</a:t>
            </a:r>
          </a:p>
          <a:p>
            <a:pPr marL="285750" indent="-285750">
              <a:buFontTx/>
              <a:buChar char="-"/>
            </a:pPr>
            <a:r>
              <a:rPr lang="en-US" dirty="0"/>
              <a:t>Spanning: </a:t>
            </a:r>
            <a:r>
              <a:rPr lang="en-US" b="1" dirty="0"/>
              <a:t>ZBTB11, RPL24, PDCL3P4, CEP97, NXPE3, NFKBIZ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 SNP rs12636046 </a:t>
            </a:r>
          </a:p>
          <a:p>
            <a:pPr marL="285750" indent="-285750">
              <a:buFontTx/>
              <a:buChar char="-"/>
            </a:pPr>
            <a:r>
              <a:rPr lang="en-US" dirty="0"/>
              <a:t>Minor allele (35%) protects against infection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Beta=-0.06, p=3.7x10</a:t>
            </a:r>
            <a:r>
              <a:rPr lang="en-US" baseline="30000" dirty="0"/>
              <a:t>-10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prior reported GWAS associations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362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F96F69-A0D2-744A-9834-9653FEC6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904240"/>
            <a:ext cx="11934611" cy="58461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5DF839-2753-8944-8FED-38FDB903CC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2880" y="182881"/>
            <a:ext cx="11501120" cy="563231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 locus association</a:t>
            </a:r>
          </a:p>
        </p:txBody>
      </p:sp>
    </p:spTree>
    <p:extLst>
      <p:ext uri="{BB962C8B-B14F-4D97-AF65-F5344CB8AC3E}">
        <p14:creationId xmlns:p14="http://schemas.microsoft.com/office/powerpoint/2010/main" val="1137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8AE02F-FE8C-A047-A2D2-8946CA2D99C4}"/>
              </a:ext>
            </a:extLst>
          </p:cNvPr>
          <p:cNvSpPr/>
          <p:nvPr/>
        </p:nvSpPr>
        <p:spPr bwMode="auto">
          <a:xfrm>
            <a:off x="10691931" y="224288"/>
            <a:ext cx="1320800" cy="129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Gill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EA482-1BC9-0A4A-A1C5-F2CD3E921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" y="685800"/>
            <a:ext cx="10192739" cy="596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52E5C-83B4-5D42-BECA-1061122C6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0" y="0"/>
            <a:ext cx="2235200" cy="2235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B17BD1-3261-324B-85BF-C4347246C2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9883" y="40902"/>
            <a:ext cx="11501120" cy="48731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3400" dirty="0">
                <a:solidFill>
                  <a:srgbClr val="00609F"/>
                </a:solidFill>
              </a:rPr>
              <a:t>Acknowledgments - </a:t>
            </a:r>
            <a:r>
              <a:rPr lang="en-US" sz="2133" dirty="0">
                <a:solidFill>
                  <a:srgbClr val="00609F"/>
                </a:solidFill>
              </a:rPr>
              <a:t>www.covid19hg.org/acknowledgements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E474C-E007-4546-97A9-006261DD83C1}"/>
              </a:ext>
            </a:extLst>
          </p:cNvPr>
          <p:cNvSpPr/>
          <p:nvPr/>
        </p:nvSpPr>
        <p:spPr>
          <a:xfrm>
            <a:off x="10566400" y="322580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Leadership</a:t>
            </a:r>
            <a:endParaRPr lang="fi-FI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i-FI" sz="1600" dirty="0">
                <a:latin typeface="Calibri" panose="020F0502020204030204" pitchFamily="34" charset="0"/>
                <a:cs typeface="Calibri" panose="020F0502020204030204" pitchFamily="34" charset="0"/>
              </a:rPr>
              <a:t>Mark </a:t>
            </a:r>
            <a:r>
              <a:rPr lang="fi-FI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Daly</a:t>
            </a:r>
            <a:endParaRPr lang="fi-FI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i-FI" sz="1600" dirty="0">
                <a:latin typeface="Calibri" panose="020F0502020204030204" pitchFamily="34" charset="0"/>
                <a:cs typeface="Calibri" panose="020F0502020204030204" pitchFamily="34" charset="0"/>
              </a:rPr>
              <a:t>Andrea </a:t>
            </a:r>
            <a:r>
              <a:rPr lang="fi-FI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Ganna</a:t>
            </a:r>
            <a:endParaRPr lang="fi-FI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i-FI" sz="1600" dirty="0">
                <a:latin typeface="Calibri" panose="020F0502020204030204" pitchFamily="34" charset="0"/>
                <a:cs typeface="Calibri" panose="020F0502020204030204" pitchFamily="34" charset="0"/>
              </a:rPr>
              <a:t>Rachel Liao</a:t>
            </a:r>
          </a:p>
          <a:p>
            <a:r>
              <a:rPr lang="fi-FI" sz="1600" dirty="0">
                <a:latin typeface="Calibri" panose="020F0502020204030204" pitchFamily="34" charset="0"/>
                <a:cs typeface="Calibri" panose="020F0502020204030204" pitchFamily="34" charset="0"/>
              </a:rPr>
              <a:t>Ben </a:t>
            </a:r>
            <a:r>
              <a:rPr lang="fi-FI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Neale</a:t>
            </a:r>
            <a:endParaRPr lang="fi-FI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40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96916B-22E7-8C43-83BA-C2FFCFD03EBF}"/>
              </a:ext>
            </a:extLst>
          </p:cNvPr>
          <p:cNvSpPr/>
          <p:nvPr/>
        </p:nvSpPr>
        <p:spPr>
          <a:xfrm>
            <a:off x="5936973" y="2888567"/>
            <a:ext cx="6162261" cy="73434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AA282C-33C3-6A43-B991-B554E53DBEE1}"/>
              </a:ext>
            </a:extLst>
          </p:cNvPr>
          <p:cNvSpPr/>
          <p:nvPr/>
        </p:nvSpPr>
        <p:spPr>
          <a:xfrm>
            <a:off x="5936973" y="25723"/>
            <a:ext cx="6162261" cy="2799502"/>
          </a:xfrm>
          <a:prstGeom prst="rect">
            <a:avLst/>
          </a:prstGeom>
          <a:solidFill>
            <a:srgbClr val="FEA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3B7D0-40B0-F347-87B1-9E8A91BED994}"/>
              </a:ext>
            </a:extLst>
          </p:cNvPr>
          <p:cNvSpPr/>
          <p:nvPr/>
        </p:nvSpPr>
        <p:spPr>
          <a:xfrm>
            <a:off x="0" y="25723"/>
            <a:ext cx="5168348" cy="3759929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FCA18-458C-3943-8EAB-0F9D7853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0841"/>
            <a:ext cx="5936974" cy="28871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51459D-F493-B646-9651-3A9D8BE51CA3}"/>
              </a:ext>
            </a:extLst>
          </p:cNvPr>
          <p:cNvSpPr/>
          <p:nvPr/>
        </p:nvSpPr>
        <p:spPr>
          <a:xfrm>
            <a:off x="6096000" y="2572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Biobanque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Quebec COVID19 - 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Genetic determinants of COVID-19 complications in the Brazilian population - BR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Genomic epidemiology of SARS-Cov-2 2019 (COVID-19) and host genetics in Coronavirus Disease – Stanford -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Amsterdam UMC COVID study group - NL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genetic predisposition to severe COVID-19 - SWE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GenOMICC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(Genetics Of Mortality in Critical Care) – UK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Genetic modifiers for COVID-19 related illness - BEL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GEN-COVID,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reCOVID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ITA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Corea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(Genetics of COVID-related Manifestation) - KOR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Determining the Molecular Pathways and Genetic Predisposition of the Acute Inflammatory Process Caused by SARS-CoV-2 - 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Bonn Study of COVID19 genetics - 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COVID19-Host(a)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ES + ITA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0B925-8DC7-6041-BD3B-043013D227D7}"/>
              </a:ext>
            </a:extLst>
          </p:cNvPr>
          <p:cNvSpPr txBox="1"/>
          <p:nvPr/>
        </p:nvSpPr>
        <p:spPr>
          <a:xfrm>
            <a:off x="7050795" y="4575760"/>
            <a:ext cx="477406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34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studies from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countries. </a:t>
            </a:r>
          </a:p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~15% of all registered studies</a:t>
            </a:r>
          </a:p>
          <a:p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30,937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COVID-19 positive cases among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1.7 million individuals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1FBFA6-6D36-F940-9004-A233A5EA20B0}"/>
              </a:ext>
            </a:extLst>
          </p:cNvPr>
          <p:cNvSpPr/>
          <p:nvPr/>
        </p:nvSpPr>
        <p:spPr>
          <a:xfrm>
            <a:off x="0" y="0"/>
            <a:ext cx="4569584" cy="3600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UK Biobank – UK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 Million Veteran Program –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deCODE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genetics - ISL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Finngen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FI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Estonian Biobank – 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Genes &amp; Health – UK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Lifelines – NL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Rotterdam Study - NL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Generation R study – NL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UK Blood Donors Cohort – UK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UK 100,000 Genomes Project – UK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 Genomics Initiative -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Netherlands Twin Register – NL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Qatar Genome Program – QAT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Mass General Brigham - Host Vulnerability to COVID-19 –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 Scotland – UK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UCLA Precision Health COVID-19 Biobank  -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GeneRISK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FIN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Penn Medicine Biobank - US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ED218-F904-454A-829A-CFF2577FEF6A}"/>
              </a:ext>
            </a:extLst>
          </p:cNvPr>
          <p:cNvSpPr/>
          <p:nvPr/>
        </p:nvSpPr>
        <p:spPr>
          <a:xfrm>
            <a:off x="6096000" y="29470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Helix Exome+ COVID-19 Phenotypes -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AncestryDNA COVID-19 Research Study –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23andMe -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3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911C-D43E-0142-A83A-4307E126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data freeze this week,</a:t>
            </a:r>
            <a:br>
              <a:rPr lang="en-US" dirty="0"/>
            </a:br>
            <a:r>
              <a:rPr lang="en-US" dirty="0"/>
              <a:t>24 studies uploaded this far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9C83E-7CAF-6D4A-B01E-D43F4FB2DB1A}"/>
              </a:ext>
            </a:extLst>
          </p:cNvPr>
          <p:cNvSpPr/>
          <p:nvPr/>
        </p:nvSpPr>
        <p:spPr>
          <a:xfrm>
            <a:off x="7816217" y="1148080"/>
            <a:ext cx="43757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</a:rPr>
              <a:t>BQC19</a:t>
            </a:r>
          </a:p>
          <a:p>
            <a:r>
              <a:rPr lang="en-US" sz="1400" dirty="0">
                <a:latin typeface="Helvetica Neue" panose="02000503000000020004" pitchFamily="2" charset="0"/>
              </a:rPr>
              <a:t>BRACOVID</a:t>
            </a: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CGI</a:t>
            </a: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CHULACOVID</a:t>
            </a: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CU</a:t>
            </a:r>
          </a:p>
          <a:p>
            <a:r>
              <a:rPr lang="en-US" sz="1400" dirty="0" err="1">
                <a:latin typeface="Helvetica Neue" panose="02000503000000020004" pitchFamily="2" charset="0"/>
              </a:rPr>
              <a:t>EstBB</a:t>
            </a:r>
            <a:endParaRPr lang="en-US" sz="1400" dirty="0">
              <a:latin typeface="Helvetica Neue" panose="02000503000000020004" pitchFamily="2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Helvetica Neue" panose="02000503000000020004" pitchFamily="2" charset="0"/>
              </a:rPr>
              <a:t>FHoGID</a:t>
            </a:r>
            <a:endParaRPr lang="en-US" sz="1400" dirty="0">
              <a:solidFill>
                <a:schemeClr val="accent6"/>
              </a:solidFill>
              <a:latin typeface="Helvetica Neue" panose="02000503000000020004" pitchFamily="2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GCAT</a:t>
            </a:r>
          </a:p>
          <a:p>
            <a:r>
              <a:rPr lang="en-US" sz="1400" dirty="0">
                <a:latin typeface="Helvetica Neue" panose="02000503000000020004" pitchFamily="2" charset="0"/>
              </a:rPr>
              <a:t>GENCOVID</a:t>
            </a: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GFG</a:t>
            </a: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GHS_Freeze_145</a:t>
            </a: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Genetics_COVID19_Korea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Helvetica Neue" panose="02000503000000020004" pitchFamily="2" charset="0"/>
              </a:rPr>
              <a:t>Genotek</a:t>
            </a:r>
            <a:endParaRPr lang="en-US" sz="1400" dirty="0">
              <a:solidFill>
                <a:schemeClr val="accent6"/>
              </a:solidFill>
              <a:latin typeface="Helvetica Neue" panose="02000503000000020004" pitchFamily="2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HUNT</a:t>
            </a: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idipaz-24genetics</a:t>
            </a: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INMUNGEN_COV2</a:t>
            </a:r>
          </a:p>
          <a:p>
            <a:r>
              <a:rPr lang="en-US" sz="1400" dirty="0">
                <a:latin typeface="Helvetica Neue" panose="02000503000000020004" pitchFamily="2" charset="0"/>
              </a:rPr>
              <a:t>INTERVAL</a:t>
            </a:r>
          </a:p>
          <a:p>
            <a:r>
              <a:rPr lang="en-US" sz="1400" dirty="0">
                <a:latin typeface="Helvetica Neue" panose="02000503000000020004" pitchFamily="2" charset="0"/>
              </a:rPr>
              <a:t>Lifelines</a:t>
            </a:r>
          </a:p>
          <a:p>
            <a:r>
              <a:rPr lang="en-US" sz="1400" dirty="0">
                <a:latin typeface="Helvetica Neue" panose="02000503000000020004" pitchFamily="2" charset="0"/>
              </a:rPr>
              <a:t>Stanford</a:t>
            </a:r>
          </a:p>
          <a:p>
            <a:r>
              <a:rPr lang="en-US" sz="1400" dirty="0" err="1">
                <a:latin typeface="Helvetica Neue" panose="02000503000000020004" pitchFamily="2" charset="0"/>
              </a:rPr>
              <a:t>SweCovid</a:t>
            </a:r>
            <a:endParaRPr lang="en-US" sz="1400" dirty="0">
              <a:latin typeface="Helvetica Neue" panose="02000503000000020004" pitchFamily="2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TOPMed_CHRIS10K (</a:t>
            </a:r>
            <a:r>
              <a:rPr lang="en-US" sz="1400" dirty="0" err="1">
                <a:solidFill>
                  <a:schemeClr val="accent6"/>
                </a:solidFill>
                <a:latin typeface="Helvetica Neue" panose="02000503000000020004" pitchFamily="2" charset="0"/>
              </a:rPr>
              <a:t>eurac</a:t>
            </a:r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Helvetica Neue" panose="02000503000000020004" pitchFamily="2" charset="0"/>
              </a:rPr>
              <a:t>TOPMed_Gardena</a:t>
            </a:r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 (</a:t>
            </a:r>
            <a:r>
              <a:rPr lang="en-US" sz="1400" dirty="0" err="1">
                <a:solidFill>
                  <a:schemeClr val="accent6"/>
                </a:solidFill>
                <a:latin typeface="Helvetica Neue" panose="02000503000000020004" pitchFamily="2" charset="0"/>
              </a:rPr>
              <a:t>eurac</a:t>
            </a:r>
            <a:r>
              <a:rPr lang="en-US" sz="1400" dirty="0">
                <a:solidFill>
                  <a:schemeClr val="accent6"/>
                </a:solidFill>
                <a:latin typeface="Helvetica Neue" panose="02000503000000020004" pitchFamily="2" charset="0"/>
              </a:rPr>
              <a:t>)</a:t>
            </a:r>
          </a:p>
          <a:p>
            <a:r>
              <a:rPr lang="en-US" sz="1400" dirty="0">
                <a:latin typeface="Helvetica Neue" panose="02000503000000020004" pitchFamily="2" charset="0"/>
              </a:rPr>
              <a:t>UCLA</a:t>
            </a:r>
          </a:p>
          <a:p>
            <a:r>
              <a:rPr lang="en-US" sz="1400" dirty="0">
                <a:latin typeface="Helvetica Neue" panose="02000503000000020004" pitchFamily="2" charset="0"/>
              </a:rPr>
              <a:t>UKBB</a:t>
            </a:r>
            <a:endParaRPr lang="en-US" sz="14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62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7402AC-B29D-FA48-B015-0DE9B99C3BD9}"/>
              </a:ext>
            </a:extLst>
          </p:cNvPr>
          <p:cNvSpPr txBox="1"/>
          <p:nvPr/>
        </p:nvSpPr>
        <p:spPr>
          <a:xfrm>
            <a:off x="143218" y="0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size</a:t>
            </a:r>
          </a:p>
        </p:txBody>
      </p:sp>
      <p:pic>
        <p:nvPicPr>
          <p:cNvPr id="1026" name="Picture 2" descr="https://lh5.googleusercontent.com/eg-Z7Vbz6mA3qaLLGcIIKwWBUvlz2zg06mQy0aPSAajD5gta3uOOLucv7Ihx6xK3sWx5ofK0_I04CbcQ-4n1MpHPyu_GRMaHoVyVD2qY3Bz3S2la9GcSHH80QwqWQcq3oO7niB25">
            <a:extLst>
              <a:ext uri="{FF2B5EF4-FFF2-40B4-BE49-F238E27FC236}">
                <a16:creationId xmlns:a16="http://schemas.microsoft.com/office/drawing/2014/main" id="{61084FFB-99C3-964E-8FED-DCFA97CE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55" y="977839"/>
            <a:ext cx="11273462" cy="587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C1CBE6-F100-5143-857A-EAB236406986}"/>
              </a:ext>
            </a:extLst>
          </p:cNvPr>
          <p:cNvSpPr txBox="1"/>
          <p:nvPr/>
        </p:nvSpPr>
        <p:spPr>
          <a:xfrm>
            <a:off x="2043950" y="3208079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CA=4,933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CO=1,398,672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70DF1-B225-3349-BD73-3584BABAAD83}"/>
              </a:ext>
            </a:extLst>
          </p:cNvPr>
          <p:cNvSpPr txBox="1"/>
          <p:nvPr/>
        </p:nvSpPr>
        <p:spPr>
          <a:xfrm>
            <a:off x="932909" y="4154620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CA=30,937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CO=1,471,815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AD0CE-37F5-8D40-8C00-5F9F86F2B505}"/>
              </a:ext>
            </a:extLst>
          </p:cNvPr>
          <p:cNvSpPr txBox="1"/>
          <p:nvPr/>
        </p:nvSpPr>
        <p:spPr>
          <a:xfrm>
            <a:off x="8889508" y="3208079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CA=8,638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CO=1,736,547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8012A-8D80-6E4F-BDFA-13201C037A5C}"/>
              </a:ext>
            </a:extLst>
          </p:cNvPr>
          <p:cNvSpPr txBox="1"/>
          <p:nvPr/>
        </p:nvSpPr>
        <p:spPr>
          <a:xfrm>
            <a:off x="7564475" y="6199496"/>
            <a:ext cx="1511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CA=3,204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CO=35,728</a:t>
            </a:r>
          </a:p>
        </p:txBody>
      </p:sp>
    </p:spTree>
    <p:extLst>
      <p:ext uri="{BB962C8B-B14F-4D97-AF65-F5344CB8AC3E}">
        <p14:creationId xmlns:p14="http://schemas.microsoft.com/office/powerpoint/2010/main" val="374650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5AEF2-32FE-764E-A255-86C5C881D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4"/>
          <a:stretch/>
        </p:blipFill>
        <p:spPr>
          <a:xfrm>
            <a:off x="146957" y="130629"/>
            <a:ext cx="6350000" cy="2115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072EE-4100-D74E-9BF9-9154A9C1F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28"/>
          <a:stretch/>
        </p:blipFill>
        <p:spPr>
          <a:xfrm>
            <a:off x="146957" y="2246086"/>
            <a:ext cx="6350000" cy="2160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7CFFA-1EB3-1647-A087-F1190F736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71"/>
          <a:stretch/>
        </p:blipFill>
        <p:spPr>
          <a:xfrm>
            <a:off x="146957" y="4406901"/>
            <a:ext cx="6350000" cy="2233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BF2DC-D370-AF45-A690-64C143442C92}"/>
              </a:ext>
            </a:extLst>
          </p:cNvPr>
          <p:cNvSpPr txBox="1"/>
          <p:nvPr/>
        </p:nvSpPr>
        <p:spPr>
          <a:xfrm>
            <a:off x="6496957" y="957525"/>
            <a:ext cx="5705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B1</a:t>
            </a:r>
            <a:r>
              <a:rPr lang="en-US" b="1" dirty="0"/>
              <a:t>: hospitalized COVID19+ vs non-hospitalized COVID19+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157A0-8922-904F-A066-DFA142195E04}"/>
              </a:ext>
            </a:extLst>
          </p:cNvPr>
          <p:cNvSpPr txBox="1"/>
          <p:nvPr/>
        </p:nvSpPr>
        <p:spPr>
          <a:xfrm>
            <a:off x="6355442" y="3278276"/>
            <a:ext cx="4490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C1</a:t>
            </a:r>
            <a:r>
              <a:rPr lang="en-US" b="1" dirty="0"/>
              <a:t>: COVID19+ vs lab/self-reported COVID19-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D52AE-9E5C-8A4C-8352-D49AEA932AC4}"/>
              </a:ext>
            </a:extLst>
          </p:cNvPr>
          <p:cNvSpPr txBox="1"/>
          <p:nvPr/>
        </p:nvSpPr>
        <p:spPr>
          <a:xfrm>
            <a:off x="6355442" y="5233797"/>
            <a:ext cx="567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D1</a:t>
            </a:r>
            <a:r>
              <a:rPr lang="en-US" b="1" dirty="0"/>
              <a:t>: predicted COVID19+ from self-reported symptoms vs. predicted or self-reported COVID19-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392B5-BC03-834A-82CB-29A8BC74F71C}"/>
              </a:ext>
            </a:extLst>
          </p:cNvPr>
          <p:cNvSpPr txBox="1"/>
          <p:nvPr/>
        </p:nvSpPr>
        <p:spPr>
          <a:xfrm>
            <a:off x="6643915" y="1379236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CA=1,389</a:t>
            </a:r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CO=5,879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D59FC-5E85-7A4B-8E6C-BA1407047015}"/>
              </a:ext>
            </a:extLst>
          </p:cNvPr>
          <p:cNvSpPr txBox="1"/>
          <p:nvPr/>
        </p:nvSpPr>
        <p:spPr>
          <a:xfrm>
            <a:off x="6643915" y="3701801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CA=11,181</a:t>
            </a:r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CO=116,456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B5BA0-AEF0-2A4E-8B96-3D35EEBC309E}"/>
              </a:ext>
            </a:extLst>
          </p:cNvPr>
          <p:cNvSpPr txBox="1"/>
          <p:nvPr/>
        </p:nvSpPr>
        <p:spPr>
          <a:xfrm>
            <a:off x="6643915" y="5993956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CA=1,777</a:t>
            </a:r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CO=18,895</a:t>
            </a:r>
          </a:p>
        </p:txBody>
      </p:sp>
    </p:spTree>
    <p:extLst>
      <p:ext uri="{BB962C8B-B14F-4D97-AF65-F5344CB8AC3E}">
        <p14:creationId xmlns:p14="http://schemas.microsoft.com/office/powerpoint/2010/main" val="419853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D3F0F5-8511-DE48-8741-79DE17000EA2}"/>
              </a:ext>
            </a:extLst>
          </p:cNvPr>
          <p:cNvSpPr txBox="1"/>
          <p:nvPr/>
        </p:nvSpPr>
        <p:spPr>
          <a:xfrm>
            <a:off x="6496957" y="957525"/>
            <a:ext cx="4455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A2</a:t>
            </a:r>
            <a:r>
              <a:rPr lang="en-US" b="1" dirty="0"/>
              <a:t>: severe COVID19+ vs population 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31CCA-3EE9-BB46-BFDC-B563789A0E3D}"/>
              </a:ext>
            </a:extLst>
          </p:cNvPr>
          <p:cNvSpPr txBox="1"/>
          <p:nvPr/>
        </p:nvSpPr>
        <p:spPr>
          <a:xfrm>
            <a:off x="6509781" y="3304165"/>
            <a:ext cx="4967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B2</a:t>
            </a:r>
            <a:r>
              <a:rPr lang="en-US" b="1" dirty="0"/>
              <a:t>: hospitalized COVID19+ vs population controls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91801-B2CE-5A46-B6FE-FE031E9826F2}"/>
              </a:ext>
            </a:extLst>
          </p:cNvPr>
          <p:cNvSpPr txBox="1"/>
          <p:nvPr/>
        </p:nvSpPr>
        <p:spPr>
          <a:xfrm>
            <a:off x="6513285" y="5569525"/>
            <a:ext cx="567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C2</a:t>
            </a:r>
            <a:r>
              <a:rPr lang="en-US" b="1" dirty="0"/>
              <a:t>: COVID19+ vs population controls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D57B8-C041-1F49-8CD4-8D042380A538}"/>
              </a:ext>
            </a:extLst>
          </p:cNvPr>
          <p:cNvSpPr txBox="1"/>
          <p:nvPr/>
        </p:nvSpPr>
        <p:spPr>
          <a:xfrm>
            <a:off x="6496957" y="1330626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CA=4,933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CO=1,398,672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B94EF-133E-5248-BC43-583A8F7559FC}"/>
              </a:ext>
            </a:extLst>
          </p:cNvPr>
          <p:cNvSpPr txBox="1"/>
          <p:nvPr/>
        </p:nvSpPr>
        <p:spPr>
          <a:xfrm>
            <a:off x="6509781" y="3646488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CA=8,638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CO=1,736,547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C40FDF-1550-4640-8790-BF3723824D07}"/>
              </a:ext>
            </a:extLst>
          </p:cNvPr>
          <p:cNvSpPr txBox="1"/>
          <p:nvPr/>
        </p:nvSpPr>
        <p:spPr>
          <a:xfrm>
            <a:off x="6509781" y="5922460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CA=30,937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CO=1,471,815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265A05-99A8-9A49-8250-9C4F4169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6" y="0"/>
            <a:ext cx="5614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8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0BFE8B-3BD3-6340-B246-A58EAB1A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4" y="2305966"/>
            <a:ext cx="12657146" cy="460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61B4E1-A00A-D445-BC5B-4AF2AF03E2FA}"/>
              </a:ext>
            </a:extLst>
          </p:cNvPr>
          <p:cNvSpPr/>
          <p:nvPr/>
        </p:nvSpPr>
        <p:spPr>
          <a:xfrm>
            <a:off x="4460240" y="2509520"/>
            <a:ext cx="4307840" cy="3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05C5-B9C5-5947-90B4-46D6EA10BF85}"/>
              </a:ext>
            </a:extLst>
          </p:cNvPr>
          <p:cNvSpPr txBox="1"/>
          <p:nvPr/>
        </p:nvSpPr>
        <p:spPr>
          <a:xfrm>
            <a:off x="125432" y="89510"/>
            <a:ext cx="516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COVID-19 HOSPITALIZATION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F9F424-5554-574E-9979-02095788F75C}"/>
              </a:ext>
            </a:extLst>
          </p:cNvPr>
          <p:cNvCxnSpPr>
            <a:cxnSpLocks/>
          </p:cNvCxnSpPr>
          <p:nvPr/>
        </p:nvCxnSpPr>
        <p:spPr>
          <a:xfrm>
            <a:off x="11193502" y="1358237"/>
            <a:ext cx="109498" cy="2882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437AA8-B76F-6649-81C9-151E964E9F72}"/>
              </a:ext>
            </a:extLst>
          </p:cNvPr>
          <p:cNvSpPr txBox="1"/>
          <p:nvPr/>
        </p:nvSpPr>
        <p:spPr>
          <a:xfrm>
            <a:off x="9995912" y="716140"/>
            <a:ext cx="219880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Top SNP rs13050728</a:t>
            </a:r>
          </a:p>
          <a:p>
            <a:r>
              <a:rPr lang="fi-FI" dirty="0"/>
              <a:t>Beta= -.16, p=1.2e-13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EA9DB-B22A-A74E-B2E0-F516E2B71AB0}"/>
              </a:ext>
            </a:extLst>
          </p:cNvPr>
          <p:cNvSpPr txBox="1"/>
          <p:nvPr/>
        </p:nvSpPr>
        <p:spPr>
          <a:xfrm>
            <a:off x="5057771" y="2620365"/>
            <a:ext cx="213281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i-FI" dirty="0"/>
              <a:t>Top SNP </a:t>
            </a:r>
            <a:r>
              <a:rPr lang="en-US" dirty="0"/>
              <a:t>rs4714474</a:t>
            </a:r>
          </a:p>
          <a:p>
            <a:r>
              <a:rPr lang="fi-FI" dirty="0"/>
              <a:t>Beta= .36, p=6.3e-9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962CEF-47AF-634E-B8FA-3402634F49D7}"/>
              </a:ext>
            </a:extLst>
          </p:cNvPr>
          <p:cNvCxnSpPr>
            <a:cxnSpLocks/>
          </p:cNvCxnSpPr>
          <p:nvPr/>
        </p:nvCxnSpPr>
        <p:spPr>
          <a:xfrm flipH="1">
            <a:off x="5179328" y="3315704"/>
            <a:ext cx="902364" cy="1774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319DC6-9A68-2545-9551-528E85350121}"/>
              </a:ext>
            </a:extLst>
          </p:cNvPr>
          <p:cNvCxnSpPr>
            <a:cxnSpLocks/>
          </p:cNvCxnSpPr>
          <p:nvPr/>
        </p:nvCxnSpPr>
        <p:spPr>
          <a:xfrm>
            <a:off x="2897485" y="2153134"/>
            <a:ext cx="214015" cy="10218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DC0D8F-FC40-E649-A128-60197ECB6AF6}"/>
              </a:ext>
            </a:extLst>
          </p:cNvPr>
          <p:cNvSpPr txBox="1"/>
          <p:nvPr/>
        </p:nvSpPr>
        <p:spPr>
          <a:xfrm>
            <a:off x="9549414" y="192770"/>
            <a:ext cx="288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SNPs span IFNAR2, IL10RB, IFNAR1 potentially IFNAR2:F10V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733AD3-2771-5046-9B54-CDBE271D0025}"/>
              </a:ext>
            </a:extLst>
          </p:cNvPr>
          <p:cNvSpPr txBox="1"/>
          <p:nvPr/>
        </p:nvSpPr>
        <p:spPr>
          <a:xfrm>
            <a:off x="144454" y="1516305"/>
            <a:ext cx="277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Many candidates:</a:t>
            </a:r>
          </a:p>
          <a:p>
            <a:r>
              <a:rPr lang="fi-FI" sz="1400" dirty="0"/>
              <a:t>Pot. eQTL to SLC6A20, CXCR6, CCR1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03D71-8038-274F-AA75-C021D272D89B}"/>
              </a:ext>
            </a:extLst>
          </p:cNvPr>
          <p:cNvSpPr txBox="1"/>
          <p:nvPr/>
        </p:nvSpPr>
        <p:spPr>
          <a:xfrm>
            <a:off x="1638432" y="1113191"/>
            <a:ext cx="221842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i-FI" dirty="0"/>
              <a:t>Top SNP rs67959919</a:t>
            </a:r>
          </a:p>
          <a:p>
            <a:r>
              <a:rPr lang="fi-FI" dirty="0"/>
              <a:t>Beta= .59, p=1.6e-70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B26A63-2C37-F943-B971-05E71CEC141C}"/>
              </a:ext>
            </a:extLst>
          </p:cNvPr>
          <p:cNvCxnSpPr>
            <a:cxnSpLocks/>
          </p:cNvCxnSpPr>
          <p:nvPr/>
        </p:nvCxnSpPr>
        <p:spPr>
          <a:xfrm>
            <a:off x="9365611" y="3839095"/>
            <a:ext cx="1302389" cy="6510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1B2E9F-907D-3243-ADDF-7FB64FFA57BE}"/>
              </a:ext>
            </a:extLst>
          </p:cNvPr>
          <p:cNvCxnSpPr>
            <a:cxnSpLocks/>
          </p:cNvCxnSpPr>
          <p:nvPr/>
        </p:nvCxnSpPr>
        <p:spPr>
          <a:xfrm>
            <a:off x="10366459" y="2578718"/>
            <a:ext cx="445860" cy="1902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E01A01-0158-694E-855F-BA9C968239A0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6589298" y="1139682"/>
            <a:ext cx="1996644" cy="3588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5E53F2-471F-DE4C-854E-ED3B12DA93D1}"/>
              </a:ext>
            </a:extLst>
          </p:cNvPr>
          <p:cNvSpPr txBox="1"/>
          <p:nvPr/>
        </p:nvSpPr>
        <p:spPr>
          <a:xfrm>
            <a:off x="5025995" y="2097145"/>
            <a:ext cx="1811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&lt;20 k from TSS FOXP4</a:t>
            </a:r>
          </a:p>
          <a:p>
            <a:r>
              <a:rPr lang="fi-FI" sz="1400" dirty="0"/>
              <a:t>Lung cancer GWAS hit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7575A4-EA18-294E-8E7F-97DBCF8C35B6}"/>
              </a:ext>
            </a:extLst>
          </p:cNvPr>
          <p:cNvSpPr txBox="1"/>
          <p:nvPr/>
        </p:nvSpPr>
        <p:spPr>
          <a:xfrm>
            <a:off x="5522892" y="493351"/>
            <a:ext cx="213281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i-FI" dirty="0"/>
              <a:t>Top SNP </a:t>
            </a:r>
            <a:r>
              <a:rPr lang="en-US" dirty="0"/>
              <a:t>rs2269899</a:t>
            </a:r>
          </a:p>
          <a:p>
            <a:r>
              <a:rPr lang="fi-FI" dirty="0"/>
              <a:t>Beta= .12, p=5.3e-9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18A60F-14A1-BE4E-B6F0-77800E45BAA5}"/>
              </a:ext>
            </a:extLst>
          </p:cNvPr>
          <p:cNvSpPr txBox="1"/>
          <p:nvPr/>
        </p:nvSpPr>
        <p:spPr>
          <a:xfrm>
            <a:off x="5522892" y="185574"/>
            <a:ext cx="1868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OAS 1/2/3 gene cluster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0F62A0-525F-AC46-B636-E01202F45882}"/>
              </a:ext>
            </a:extLst>
          </p:cNvPr>
          <p:cNvSpPr txBox="1"/>
          <p:nvPr/>
        </p:nvSpPr>
        <p:spPr>
          <a:xfrm>
            <a:off x="8256989" y="3192764"/>
            <a:ext cx="212827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Top SNP rs2277732</a:t>
            </a:r>
          </a:p>
          <a:p>
            <a:r>
              <a:rPr lang="fi-FI" dirty="0"/>
              <a:t>Beta= .16, p=3.2e-13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018775-03A9-3949-9DBC-11D6F9C6E402}"/>
              </a:ext>
            </a:extLst>
          </p:cNvPr>
          <p:cNvSpPr txBox="1"/>
          <p:nvPr/>
        </p:nvSpPr>
        <p:spPr>
          <a:xfrm>
            <a:off x="8260262" y="2693051"/>
            <a:ext cx="1432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Intronic DPP9</a:t>
            </a:r>
          </a:p>
          <a:p>
            <a:r>
              <a:rPr lang="fi-FI" sz="1400" dirty="0"/>
              <a:t>ILD/IPF GWAS hit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DBD077-7CEC-AF4F-82B9-323A2C8FCE3A}"/>
              </a:ext>
            </a:extLst>
          </p:cNvPr>
          <p:cNvSpPr txBox="1"/>
          <p:nvPr/>
        </p:nvSpPr>
        <p:spPr>
          <a:xfrm>
            <a:off x="8660449" y="1932387"/>
            <a:ext cx="212827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Top SNP rs74956615</a:t>
            </a:r>
          </a:p>
          <a:p>
            <a:r>
              <a:rPr lang="fi-FI" dirty="0"/>
              <a:t>Beta= .32, p=1.3e-12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F2E8C1-BDD0-4F4B-A7E2-E73DD70AAD07}"/>
              </a:ext>
            </a:extLst>
          </p:cNvPr>
          <p:cNvSpPr txBox="1"/>
          <p:nvPr/>
        </p:nvSpPr>
        <p:spPr>
          <a:xfrm>
            <a:off x="8660449" y="1612808"/>
            <a:ext cx="1724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/>
              <a:t>Likely TYK2 P1104A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A7E15C2-7B2D-3B42-9642-A97BCDAA0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512" y="1145789"/>
            <a:ext cx="834537" cy="2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7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452E-6B0B-474D-B96F-8E35033E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Association – chr3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E0257-50D0-3B46-B97D-98740969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8" y="1851174"/>
            <a:ext cx="6804248" cy="2379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03CE75-D49F-3448-B123-F2BA70AA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90" y="4213750"/>
            <a:ext cx="1913338" cy="301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987F3D-F8EA-2C41-BD1D-C156880D5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80" y="0"/>
            <a:ext cx="5575920" cy="96082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82EF6-CF2B-A14F-8928-C9E42BFD9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040" y="781670"/>
            <a:ext cx="1449710" cy="544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8A2299-F5D7-F346-8EDA-38520EB9E919}"/>
              </a:ext>
            </a:extLst>
          </p:cNvPr>
          <p:cNvSpPr txBox="1"/>
          <p:nvPr/>
        </p:nvSpPr>
        <p:spPr>
          <a:xfrm>
            <a:off x="10960102" y="869142"/>
            <a:ext cx="7873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b="1" dirty="0" err="1"/>
              <a:t>June</a:t>
            </a:r>
            <a:r>
              <a:rPr lang="fi-FI" b="1" dirty="0"/>
              <a:t>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3BE7D-F4F9-594C-AFC4-716345F4C62A}"/>
              </a:ext>
            </a:extLst>
          </p:cNvPr>
          <p:cNvSpPr txBox="1"/>
          <p:nvPr/>
        </p:nvSpPr>
        <p:spPr>
          <a:xfrm>
            <a:off x="7416800" y="1742491"/>
            <a:ext cx="46609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Adjacent to major chemokine receptor cluster</a:t>
            </a:r>
          </a:p>
          <a:p>
            <a:r>
              <a:rPr lang="en-US" dirty="0"/>
              <a:t>No obvious functional variants in credible set</a:t>
            </a:r>
          </a:p>
          <a:p>
            <a:endParaRPr lang="en-US" dirty="0"/>
          </a:p>
          <a:p>
            <a:r>
              <a:rPr lang="en-US" dirty="0"/>
              <a:t>COVID-19 severity alleles colocalize with </a:t>
            </a:r>
            <a:r>
              <a:rPr lang="en-US" dirty="0" err="1"/>
              <a:t>GTEx</a:t>
            </a:r>
            <a:r>
              <a:rPr lang="en-US" dirty="0"/>
              <a:t> </a:t>
            </a:r>
            <a:r>
              <a:rPr lang="en-US" dirty="0" err="1"/>
              <a:t>eQTLs</a:t>
            </a:r>
            <a:r>
              <a:rPr lang="en-US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SLC6A20 (increased expression)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CXCR6 (decreased expression)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(possibly also CCR1)</a:t>
            </a:r>
          </a:p>
          <a:p>
            <a:endParaRPr lang="en-US" dirty="0"/>
          </a:p>
          <a:p>
            <a:r>
              <a:rPr lang="en-US" dirty="0"/>
              <a:t>AA Transporters SLC6A19 (B0AT1) and </a:t>
            </a:r>
            <a:r>
              <a:rPr lang="en-US" b="1" dirty="0"/>
              <a:t>SLC6A20</a:t>
            </a:r>
            <a:r>
              <a:rPr lang="en-US" dirty="0"/>
              <a:t> (SIT1) require ACE2 for expression</a:t>
            </a:r>
          </a:p>
          <a:p>
            <a:endParaRPr lang="en-US" dirty="0"/>
          </a:p>
          <a:p>
            <a:r>
              <a:rPr lang="en-US" b="1" dirty="0"/>
              <a:t>CXCR6</a:t>
            </a:r>
            <a:r>
              <a:rPr lang="en-US" dirty="0"/>
              <a:t> may be involved T-cell recruitment/retention - ligand CXCL16 constitutively expressed in lung (a number of papers on these genes in lung infection response)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855EF3-698C-FE4F-82C6-2C034592153D}"/>
              </a:ext>
            </a:extLst>
          </p:cNvPr>
          <p:cNvSpPr/>
          <p:nvPr/>
        </p:nvSpPr>
        <p:spPr>
          <a:xfrm>
            <a:off x="838200" y="5328335"/>
            <a:ext cx="24257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i-FI" dirty="0"/>
              <a:t>Top SNP rs67959919</a:t>
            </a:r>
          </a:p>
          <a:p>
            <a:r>
              <a:rPr lang="fi-FI" dirty="0" err="1"/>
              <a:t>Beta</a:t>
            </a:r>
            <a:r>
              <a:rPr lang="fi-FI" dirty="0"/>
              <a:t>= .59, p=1.6e-70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1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452E-6B0B-474D-B96F-8E35033E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FOXP4 locus (chr6 @ 41.5 Mb)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8569-EB70-9F42-BC75-94750BE87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0972800" cy="48926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 SNPs:  rs4714474, rs12175265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SNPs in high LD, 10-30 kb upstream of FOXP4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Intronic to FOXP4-AS1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Minor allele 3% in Europe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much more common in E. Asia (39%) and Hispanic/Latino (26%) populations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prior GWAS associations to this group of SNPs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lung cancer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Dai et al (2019) – PMID: 31326317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Wang et al (2016) – PMID: 26732429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of lead SNPs contains top FOXP4 lung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eQTL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GTEx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Minor allele increases COVID severity, increases expression of FOXP4 in lung</a:t>
            </a:r>
          </a:p>
        </p:txBody>
      </p:sp>
    </p:spTree>
    <p:extLst>
      <p:ext uri="{BB962C8B-B14F-4D97-AF65-F5344CB8AC3E}">
        <p14:creationId xmlns:p14="http://schemas.microsoft.com/office/powerpoint/2010/main" val="143922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42171</TotalTime>
  <Words>1191</Words>
  <Application>Microsoft Macintosh PowerPoint</Application>
  <PresentationFormat>Widescreen</PresentationFormat>
  <Paragraphs>242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GillSans</vt:lpstr>
      <vt:lpstr>Helvetica Neue</vt:lpstr>
      <vt:lpstr>Office Theme</vt:lpstr>
      <vt:lpstr>PowerPoint Presentation</vt:lpstr>
      <vt:lpstr>PowerPoint Presentation</vt:lpstr>
      <vt:lpstr>New data freeze this week, 24 studies uploaded this far</vt:lpstr>
      <vt:lpstr>PowerPoint Presentation</vt:lpstr>
      <vt:lpstr>PowerPoint Presentation</vt:lpstr>
      <vt:lpstr>PowerPoint Presentation</vt:lpstr>
      <vt:lpstr>PowerPoint Presentation</vt:lpstr>
      <vt:lpstr>1st Association – chr3</vt:lpstr>
      <vt:lpstr>FOXP4 locus (chr6 @ 41.5 Mb)</vt:lpstr>
      <vt:lpstr>OAS gene cluster on  chromosome 12</vt:lpstr>
      <vt:lpstr>2 chromosome 19 associations</vt:lpstr>
      <vt:lpstr>Variable numbers of variants available across studies, summary stats imputation necessary</vt:lpstr>
      <vt:lpstr>TYK2</vt:lpstr>
      <vt:lpstr>IFNAR2 / IL10RB / IFNAR1 on chromosome 21</vt:lpstr>
      <vt:lpstr>PowerPoint Presentation</vt:lpstr>
      <vt:lpstr>ABO locus association</vt:lpstr>
      <vt:lpstr>Acknowledgments - www.covid19hg.org/acknowledgements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Ganna, Andrea</dc:creator>
  <cp:lastModifiedBy>Microsoft Office User</cp:lastModifiedBy>
  <cp:revision>67</cp:revision>
  <dcterms:created xsi:type="dcterms:W3CDTF">2020-09-30T07:36:36Z</dcterms:created>
  <dcterms:modified xsi:type="dcterms:W3CDTF">2020-12-16T15:42:20Z</dcterms:modified>
</cp:coreProperties>
</file>